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5606FEB-B2DB-4B6C-84CB-0F597395E690}"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188350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5606FEB-B2DB-4B6C-84CB-0F597395E690}"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35042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5606FEB-B2DB-4B6C-84CB-0F597395E690}"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1E6160-AD80-4AA5-82AB-4C2AAFC765B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0039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5606FEB-B2DB-4B6C-84CB-0F597395E690}" type="datetimeFigureOut">
              <a:rPr lang="tr-TR" smtClean="0"/>
              <a:t>19.02.2024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2148108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5606FEB-B2DB-4B6C-84CB-0F597395E690}" type="datetimeFigureOut">
              <a:rPr lang="tr-TR" smtClean="0"/>
              <a:t>19.02.2024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1E6160-AD80-4AA5-82AB-4C2AAFC765B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88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5606FEB-B2DB-4B6C-84CB-0F597395E690}" type="datetimeFigureOut">
              <a:rPr lang="tr-TR" smtClean="0"/>
              <a:t>19.02.2024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2696982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606FEB-B2DB-4B6C-84CB-0F597395E690}"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2961398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606FEB-B2DB-4B6C-84CB-0F597395E690}"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3084842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606FEB-B2DB-4B6C-84CB-0F597395E690}"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397907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5606FEB-B2DB-4B6C-84CB-0F597395E690}"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3082216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5606FEB-B2DB-4B6C-84CB-0F597395E690}" type="datetimeFigureOut">
              <a:rPr lang="tr-TR" smtClean="0"/>
              <a:t>19.02.2024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219278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5606FEB-B2DB-4B6C-84CB-0F597395E690}"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2473830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5606FEB-B2DB-4B6C-84CB-0F597395E690}" type="datetimeFigureOut">
              <a:rPr lang="tr-TR" smtClean="0"/>
              <a:t>19.02.2024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170162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06FEB-B2DB-4B6C-84CB-0F597395E690}" type="datetimeFigureOut">
              <a:rPr lang="tr-TR" smtClean="0"/>
              <a:t>19.02.2024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173031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5606FEB-B2DB-4B6C-84CB-0F597395E690}" type="datetimeFigureOut">
              <a:rPr lang="tr-TR" smtClean="0"/>
              <a:t>19.02.2024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193212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5606FEB-B2DB-4B6C-84CB-0F597395E690}" type="datetimeFigureOut">
              <a:rPr lang="tr-TR" smtClean="0"/>
              <a:t>19.02.2024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1E6160-AD80-4AA5-82AB-4C2AAFC765B9}" type="slidenum">
              <a:rPr lang="tr-TR" smtClean="0"/>
              <a:t>‹#›</a:t>
            </a:fld>
            <a:endParaRPr lang="tr-TR"/>
          </a:p>
        </p:txBody>
      </p:sp>
    </p:spTree>
    <p:extLst>
      <p:ext uri="{BB962C8B-B14F-4D97-AF65-F5344CB8AC3E}">
        <p14:creationId xmlns:p14="http://schemas.microsoft.com/office/powerpoint/2010/main" val="37572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606FEB-B2DB-4B6C-84CB-0F597395E690}" type="datetimeFigureOut">
              <a:rPr lang="tr-TR" smtClean="0"/>
              <a:t>19.02.2024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1E6160-AD80-4AA5-82AB-4C2AAFC765B9}" type="slidenum">
              <a:rPr lang="tr-TR" smtClean="0"/>
              <a:t>‹#›</a:t>
            </a:fld>
            <a:endParaRPr lang="tr-TR"/>
          </a:p>
        </p:txBody>
      </p:sp>
    </p:spTree>
    <p:extLst>
      <p:ext uri="{BB962C8B-B14F-4D97-AF65-F5344CB8AC3E}">
        <p14:creationId xmlns:p14="http://schemas.microsoft.com/office/powerpoint/2010/main" val="344268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28EDCE-C57A-02A6-F066-A2B76D944D12}"/>
              </a:ext>
            </a:extLst>
          </p:cNvPr>
          <p:cNvSpPr>
            <a:spLocks noGrp="1"/>
          </p:cNvSpPr>
          <p:nvPr>
            <p:ph type="ctrTitle"/>
          </p:nvPr>
        </p:nvSpPr>
        <p:spPr>
          <a:xfrm>
            <a:off x="2310918" y="2514598"/>
            <a:ext cx="8915399" cy="2262781"/>
          </a:xfrm>
        </p:spPr>
        <p:txBody>
          <a:bodyPr>
            <a:normAutofit/>
          </a:bodyPr>
          <a:lstStyle/>
          <a:p>
            <a:r>
              <a:rPr lang="tr-TR" sz="6000" b="1" dirty="0"/>
              <a:t>VERİMLİ DERS ÇALIŞMA</a:t>
            </a:r>
          </a:p>
        </p:txBody>
      </p:sp>
    </p:spTree>
    <p:extLst>
      <p:ext uri="{BB962C8B-B14F-4D97-AF65-F5344CB8AC3E}">
        <p14:creationId xmlns:p14="http://schemas.microsoft.com/office/powerpoint/2010/main" val="209283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5992B7-EFAF-4667-5716-E8130F1E371B}"/>
              </a:ext>
            </a:extLst>
          </p:cNvPr>
          <p:cNvSpPr>
            <a:spLocks noGrp="1"/>
          </p:cNvSpPr>
          <p:nvPr>
            <p:ph idx="1"/>
          </p:nvPr>
        </p:nvSpPr>
        <p:spPr>
          <a:xfrm>
            <a:off x="2589212" y="2067339"/>
            <a:ext cx="8915400" cy="3777622"/>
          </a:xfrm>
        </p:spPr>
        <p:txBody>
          <a:bodyPr/>
          <a:lstStyle/>
          <a:p>
            <a:r>
              <a:rPr lang="tr-TR" sz="3200" b="1" dirty="0"/>
              <a:t>Öğrenme Stilleri</a:t>
            </a:r>
          </a:p>
          <a:p>
            <a:r>
              <a:rPr lang="tr-TR" sz="3200" dirty="0"/>
              <a:t>Her öğrencinin kendi öğrenme stiline göre çalışması gerekir.</a:t>
            </a:r>
          </a:p>
          <a:p>
            <a:endParaRPr lang="tr-TR" dirty="0"/>
          </a:p>
        </p:txBody>
      </p:sp>
    </p:spTree>
    <p:extLst>
      <p:ext uri="{BB962C8B-B14F-4D97-AF65-F5344CB8AC3E}">
        <p14:creationId xmlns:p14="http://schemas.microsoft.com/office/powerpoint/2010/main" val="4207423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A5C94F2-D382-4AD2-7116-395FA054BC37}"/>
              </a:ext>
            </a:extLst>
          </p:cNvPr>
          <p:cNvSpPr>
            <a:spLocks noGrp="1"/>
          </p:cNvSpPr>
          <p:nvPr>
            <p:ph idx="1"/>
          </p:nvPr>
        </p:nvSpPr>
        <p:spPr/>
        <p:txBody>
          <a:bodyPr/>
          <a:lstStyle/>
          <a:p>
            <a:r>
              <a:rPr lang="tr-TR" sz="4000" b="1" dirty="0"/>
              <a:t>Bol alıştırma ve tekrar yapmak gerekir</a:t>
            </a:r>
            <a:r>
              <a:rPr lang="tr-TR" sz="4000" dirty="0"/>
              <a:t>.</a:t>
            </a:r>
          </a:p>
          <a:p>
            <a:r>
              <a:rPr lang="tr-TR" sz="4000" b="1" dirty="0"/>
              <a:t>Konularla ilgili bol soru çözmek gerekir.</a:t>
            </a:r>
          </a:p>
          <a:p>
            <a:r>
              <a:rPr lang="tr-TR" sz="4000" b="1" dirty="0"/>
              <a:t>Aralıklı tekrar yapmak gerekir.</a:t>
            </a:r>
          </a:p>
          <a:p>
            <a:endParaRPr lang="tr-TR" sz="2800" b="1" dirty="0"/>
          </a:p>
        </p:txBody>
      </p:sp>
    </p:spTree>
    <p:extLst>
      <p:ext uri="{BB962C8B-B14F-4D97-AF65-F5344CB8AC3E}">
        <p14:creationId xmlns:p14="http://schemas.microsoft.com/office/powerpoint/2010/main" val="317997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7076912-7680-8FBF-423A-6EF98E0E35D0}"/>
              </a:ext>
            </a:extLst>
          </p:cNvPr>
          <p:cNvSpPr>
            <a:spLocks noGrp="1"/>
          </p:cNvSpPr>
          <p:nvPr>
            <p:ph idx="1"/>
          </p:nvPr>
        </p:nvSpPr>
        <p:spPr>
          <a:xfrm>
            <a:off x="2072377" y="1842052"/>
            <a:ext cx="8915400" cy="3777622"/>
          </a:xfrm>
        </p:spPr>
        <p:txBody>
          <a:bodyPr>
            <a:noAutofit/>
          </a:bodyPr>
          <a:lstStyle/>
          <a:p>
            <a:pPr marL="0" indent="0" algn="l">
              <a:buNone/>
            </a:pPr>
            <a:r>
              <a:rPr lang="tr-TR" sz="3600" i="0" u="none" strike="noStrike" baseline="0" dirty="0">
                <a:solidFill>
                  <a:schemeClr val="tx1"/>
                </a:solidFill>
                <a:latin typeface="Lato-Regular"/>
              </a:rPr>
              <a:t>Bireysel farklılıklarımızdan dolayı öğrenme her birimizde değişik şekillerde gerçekleşir. Örneğin; kimimiz işitsel yollarla daha iyi öğrenebiliyorken kimimiz görsel yollarla daha iyi öğrenebiliyor olabiliriz. Önemli olan kendimize uygun olan yöntemleri bularak daha verimli bir çalışma sağlayabilmektir.</a:t>
            </a:r>
            <a:endParaRPr lang="tr-TR" sz="3600" dirty="0">
              <a:solidFill>
                <a:schemeClr val="tx1"/>
              </a:solidFill>
            </a:endParaRPr>
          </a:p>
        </p:txBody>
      </p:sp>
    </p:spTree>
    <p:extLst>
      <p:ext uri="{BB962C8B-B14F-4D97-AF65-F5344CB8AC3E}">
        <p14:creationId xmlns:p14="http://schemas.microsoft.com/office/powerpoint/2010/main" val="165539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1F00E-8D45-9F12-BB89-F7E4AA5BA3A6}"/>
              </a:ext>
            </a:extLst>
          </p:cNvPr>
          <p:cNvSpPr>
            <a:spLocks noGrp="1"/>
          </p:cNvSpPr>
          <p:nvPr>
            <p:ph type="title"/>
          </p:nvPr>
        </p:nvSpPr>
        <p:spPr/>
        <p:txBody>
          <a:bodyPr/>
          <a:lstStyle/>
          <a:p>
            <a:r>
              <a:rPr lang="tr-TR" b="1" dirty="0"/>
              <a:t>VERİMLİ DERS ÇALIŞMA TEKNİKLERİ NELERDİR?</a:t>
            </a:r>
          </a:p>
        </p:txBody>
      </p:sp>
      <p:sp>
        <p:nvSpPr>
          <p:cNvPr id="3" name="İçerik Yer Tutucusu 2">
            <a:extLst>
              <a:ext uri="{FF2B5EF4-FFF2-40B4-BE49-F238E27FC236}">
                <a16:creationId xmlns:a16="http://schemas.microsoft.com/office/drawing/2014/main" id="{D5BC1F1B-4769-DA7A-3C14-ACA15CA8AC34}"/>
              </a:ext>
            </a:extLst>
          </p:cNvPr>
          <p:cNvSpPr>
            <a:spLocks noGrp="1"/>
          </p:cNvSpPr>
          <p:nvPr>
            <p:ph idx="1"/>
          </p:nvPr>
        </p:nvSpPr>
        <p:spPr/>
        <p:txBody>
          <a:bodyPr>
            <a:noAutofit/>
          </a:bodyPr>
          <a:lstStyle/>
          <a:p>
            <a:pPr algn="l"/>
            <a:r>
              <a:rPr lang="tr-TR" sz="2400" b="0" i="0" u="none" strike="noStrike" baseline="0" dirty="0">
                <a:solidFill>
                  <a:schemeClr val="tx1"/>
                </a:solidFill>
                <a:latin typeface="Lato-Regular"/>
              </a:rPr>
              <a:t>Amaç Belirlemek</a:t>
            </a:r>
          </a:p>
          <a:p>
            <a:pPr algn="l"/>
            <a:r>
              <a:rPr lang="tr-TR" sz="2400" b="0" i="0" u="none" strike="noStrike" baseline="0" dirty="0">
                <a:solidFill>
                  <a:schemeClr val="tx1"/>
                </a:solidFill>
                <a:latin typeface="Lato-Regular"/>
              </a:rPr>
              <a:t>Planlı Çalışmak</a:t>
            </a:r>
          </a:p>
          <a:p>
            <a:pPr algn="l"/>
            <a:r>
              <a:rPr lang="tr-TR" sz="2400" b="0" i="0" u="none" strike="noStrike" baseline="0" dirty="0">
                <a:solidFill>
                  <a:schemeClr val="tx1"/>
                </a:solidFill>
                <a:latin typeface="Lato-Regular"/>
              </a:rPr>
              <a:t>Zamanı Verimli Kullanmak</a:t>
            </a:r>
          </a:p>
          <a:p>
            <a:pPr algn="l"/>
            <a:r>
              <a:rPr lang="tr-TR" sz="2400" b="0" i="0" u="none" strike="noStrike" baseline="0" dirty="0">
                <a:solidFill>
                  <a:schemeClr val="tx1"/>
                </a:solidFill>
                <a:latin typeface="Lato-Regular"/>
              </a:rPr>
              <a:t>Verimi Azaltıcı Etkenleri Ortadan Kaldırmak</a:t>
            </a:r>
          </a:p>
          <a:p>
            <a:pPr algn="l"/>
            <a:r>
              <a:rPr lang="tr-TR" sz="2400" b="0" i="0" u="none" strike="noStrike" baseline="0" dirty="0">
                <a:solidFill>
                  <a:schemeClr val="tx1"/>
                </a:solidFill>
                <a:latin typeface="Lato-Regular"/>
              </a:rPr>
              <a:t>Kesintisiz Uzun Süre Değil Kısa Süreli ve Çok Tekrarlı Çalışmak</a:t>
            </a:r>
          </a:p>
          <a:p>
            <a:pPr algn="l"/>
            <a:r>
              <a:rPr lang="tr-TR" sz="2400" b="0" i="0" u="none" strike="noStrike" baseline="0" dirty="0">
                <a:solidFill>
                  <a:schemeClr val="tx1"/>
                </a:solidFill>
                <a:latin typeface="Lato-Regular"/>
              </a:rPr>
              <a:t>Çalışma Ortamını Düzenlemek</a:t>
            </a:r>
          </a:p>
          <a:p>
            <a:pPr algn="l"/>
            <a:r>
              <a:rPr lang="tr-TR" sz="2400" b="0" i="0" u="none" strike="noStrike" baseline="0" dirty="0">
                <a:solidFill>
                  <a:schemeClr val="tx1"/>
                </a:solidFill>
                <a:latin typeface="Lato-Regular"/>
              </a:rPr>
              <a:t>Bol Alıştırma Yapmak ve Soru Çözmek</a:t>
            </a:r>
            <a:endParaRPr lang="tr-TR" sz="2400" dirty="0">
              <a:solidFill>
                <a:schemeClr val="tx1"/>
              </a:solidFill>
            </a:endParaRPr>
          </a:p>
        </p:txBody>
      </p:sp>
    </p:spTree>
    <p:extLst>
      <p:ext uri="{BB962C8B-B14F-4D97-AF65-F5344CB8AC3E}">
        <p14:creationId xmlns:p14="http://schemas.microsoft.com/office/powerpoint/2010/main" val="28109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EF34FFE-C42E-1A07-C6CD-DA6BEF2CFEEE}"/>
              </a:ext>
            </a:extLst>
          </p:cNvPr>
          <p:cNvSpPr>
            <a:spLocks noGrp="1"/>
          </p:cNvSpPr>
          <p:nvPr>
            <p:ph idx="1"/>
          </p:nvPr>
        </p:nvSpPr>
        <p:spPr/>
        <p:txBody>
          <a:bodyPr>
            <a:normAutofit/>
          </a:bodyPr>
          <a:lstStyle/>
          <a:p>
            <a:pPr algn="l"/>
            <a:r>
              <a:rPr lang="tr-TR" sz="3600" b="0" i="0" u="none" strike="noStrike" baseline="0" dirty="0">
                <a:solidFill>
                  <a:schemeClr val="tx1"/>
                </a:solidFill>
                <a:latin typeface="Lato-Regular"/>
              </a:rPr>
              <a:t>Derse Hazırlıklı Girmek</a:t>
            </a:r>
          </a:p>
          <a:p>
            <a:pPr algn="l"/>
            <a:r>
              <a:rPr lang="tr-TR" sz="3600" b="0" i="0" u="none" strike="noStrike" baseline="0" dirty="0">
                <a:solidFill>
                  <a:schemeClr val="tx1"/>
                </a:solidFill>
                <a:latin typeface="Lato-Regular"/>
              </a:rPr>
              <a:t>Not Tutmak</a:t>
            </a:r>
          </a:p>
          <a:p>
            <a:pPr algn="l"/>
            <a:r>
              <a:rPr lang="tr-TR" sz="3600" b="0" i="0" u="none" strike="noStrike" baseline="0" dirty="0">
                <a:solidFill>
                  <a:schemeClr val="tx1"/>
                </a:solidFill>
                <a:latin typeface="Lato-Regular"/>
              </a:rPr>
              <a:t>Aralıklı Tekrarlar Yapmak</a:t>
            </a:r>
          </a:p>
          <a:p>
            <a:pPr algn="l"/>
            <a:r>
              <a:rPr lang="tr-TR" sz="3600" b="0" i="0" u="none" strike="noStrike" baseline="0" dirty="0">
                <a:solidFill>
                  <a:schemeClr val="tx1"/>
                </a:solidFill>
                <a:latin typeface="Lato-Regular"/>
              </a:rPr>
              <a:t>Teknolojiden Uzak Olmak</a:t>
            </a:r>
            <a:endParaRPr lang="tr-TR" sz="3600" dirty="0">
              <a:solidFill>
                <a:schemeClr val="tx1"/>
              </a:solidFill>
            </a:endParaRPr>
          </a:p>
        </p:txBody>
      </p:sp>
    </p:spTree>
    <p:extLst>
      <p:ext uri="{BB962C8B-B14F-4D97-AF65-F5344CB8AC3E}">
        <p14:creationId xmlns:p14="http://schemas.microsoft.com/office/powerpoint/2010/main" val="371680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12C30B-2103-5926-7289-305E7992E0DD}"/>
              </a:ext>
            </a:extLst>
          </p:cNvPr>
          <p:cNvSpPr>
            <a:spLocks noGrp="1"/>
          </p:cNvSpPr>
          <p:nvPr>
            <p:ph type="title"/>
          </p:nvPr>
        </p:nvSpPr>
        <p:spPr>
          <a:xfrm>
            <a:off x="2592925" y="946778"/>
            <a:ext cx="8911687" cy="958222"/>
          </a:xfrm>
        </p:spPr>
        <p:txBody>
          <a:bodyPr>
            <a:normAutofit/>
          </a:bodyPr>
          <a:lstStyle/>
          <a:p>
            <a:r>
              <a:rPr lang="tr-TR" sz="3200" b="1" i="0" u="none" strike="noStrike" baseline="0" dirty="0">
                <a:solidFill>
                  <a:srgbClr val="C39B74"/>
                </a:solidFill>
                <a:latin typeface="Lato-Regular"/>
              </a:rPr>
              <a:t>Verimi Azaltıcı Etkenleri Ortadan Kaldırmak</a:t>
            </a:r>
            <a:endParaRPr lang="tr-TR" sz="3200" b="1" dirty="0"/>
          </a:p>
        </p:txBody>
      </p:sp>
      <p:sp>
        <p:nvSpPr>
          <p:cNvPr id="3" name="İçerik Yer Tutucusu 2">
            <a:extLst>
              <a:ext uri="{FF2B5EF4-FFF2-40B4-BE49-F238E27FC236}">
                <a16:creationId xmlns:a16="http://schemas.microsoft.com/office/drawing/2014/main" id="{F0BB8750-DEE6-E6B8-5D18-5D68C8DC5ABF}"/>
              </a:ext>
            </a:extLst>
          </p:cNvPr>
          <p:cNvSpPr>
            <a:spLocks noGrp="1"/>
          </p:cNvSpPr>
          <p:nvPr>
            <p:ph idx="1"/>
          </p:nvPr>
        </p:nvSpPr>
        <p:spPr/>
        <p:txBody>
          <a:bodyPr>
            <a:normAutofit lnSpcReduction="10000"/>
          </a:bodyPr>
          <a:lstStyle/>
          <a:p>
            <a:pPr marL="0" indent="0" algn="l">
              <a:buNone/>
            </a:pPr>
            <a:r>
              <a:rPr lang="tr-TR" sz="3200" b="1" i="0" u="none" strike="noStrike" baseline="0" dirty="0">
                <a:solidFill>
                  <a:schemeClr val="tx1"/>
                </a:solidFill>
                <a:latin typeface="Lato-Regular"/>
              </a:rPr>
              <a:t>Verimli çalışabilmek için belli şartların sağlanması gerekir. Uykusuzluk, ağrı</a:t>
            </a:r>
            <a:r>
              <a:rPr lang="tr-TR" sz="3200" b="1" dirty="0">
                <a:solidFill>
                  <a:schemeClr val="tx1"/>
                </a:solidFill>
                <a:latin typeface="Lato-Regular"/>
              </a:rPr>
              <a:t> </a:t>
            </a:r>
            <a:r>
              <a:rPr lang="tr-TR" sz="3200" b="1" i="0" u="none" strike="noStrike" baseline="0" dirty="0">
                <a:solidFill>
                  <a:schemeClr val="tx1"/>
                </a:solidFill>
                <a:latin typeface="Lato-Regular"/>
              </a:rPr>
              <a:t>yorgunluk, kaygı, dikkati dağıtacak sesler ya da görseller (müzik, TV, poster), açlık veya aşırı tokluk, yoğun olumsuz duygular, normalin üstündeki fiziksel şartlar (çok sıcak, soğuk, karanlık) gibi durumların giderilerek ders çalışmaya başlanılması gerekir.</a:t>
            </a:r>
            <a:endParaRPr lang="tr-TR" sz="3200" b="1" dirty="0">
              <a:solidFill>
                <a:schemeClr val="tx1"/>
              </a:solidFill>
            </a:endParaRPr>
          </a:p>
        </p:txBody>
      </p:sp>
    </p:spTree>
    <p:extLst>
      <p:ext uri="{BB962C8B-B14F-4D97-AF65-F5344CB8AC3E}">
        <p14:creationId xmlns:p14="http://schemas.microsoft.com/office/powerpoint/2010/main" val="303138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A7FC0B-C1F1-E714-BE70-CDA8453A457B}"/>
              </a:ext>
            </a:extLst>
          </p:cNvPr>
          <p:cNvSpPr>
            <a:spLocks noGrp="1"/>
          </p:cNvSpPr>
          <p:nvPr>
            <p:ph type="title"/>
          </p:nvPr>
        </p:nvSpPr>
        <p:spPr/>
        <p:txBody>
          <a:bodyPr/>
          <a:lstStyle/>
          <a:p>
            <a:pPr algn="ctr"/>
            <a:r>
              <a:rPr lang="tr-TR" sz="3200" b="0" i="1" u="none" strike="noStrike" baseline="0" dirty="0">
                <a:solidFill>
                  <a:srgbClr val="F7F7EE"/>
                </a:solidFill>
                <a:latin typeface="Lora-Italic"/>
              </a:rPr>
              <a:t>me</a:t>
            </a:r>
            <a:endParaRPr lang="tr-TR" sz="2800" b="1" dirty="0"/>
          </a:p>
        </p:txBody>
      </p:sp>
      <p:sp>
        <p:nvSpPr>
          <p:cNvPr id="3" name="İçerik Yer Tutucusu 2">
            <a:extLst>
              <a:ext uri="{FF2B5EF4-FFF2-40B4-BE49-F238E27FC236}">
                <a16:creationId xmlns:a16="http://schemas.microsoft.com/office/drawing/2014/main" id="{A4693B1B-AAC6-9EA7-3DFF-E366BF39679A}"/>
              </a:ext>
            </a:extLst>
          </p:cNvPr>
          <p:cNvSpPr>
            <a:spLocks noGrp="1"/>
          </p:cNvSpPr>
          <p:nvPr>
            <p:ph idx="1"/>
          </p:nvPr>
        </p:nvSpPr>
        <p:spPr/>
        <p:txBody>
          <a:bodyPr/>
          <a:lstStyle/>
          <a:p>
            <a:r>
              <a:rPr lang="tr-TR" b="1" dirty="0"/>
              <a:t>Amaçların ve Önceliklerin Belirlenmesi</a:t>
            </a:r>
          </a:p>
          <a:p>
            <a:pPr marL="0" indent="0">
              <a:buNone/>
            </a:pPr>
            <a:r>
              <a:rPr lang="tr-TR" dirty="0"/>
              <a:t>Her çalışma bir amaca yönelik olmalıdır. Bu amaçlar yakın ve uzak amaçlar olarak ayrılabilir.</a:t>
            </a:r>
          </a:p>
          <a:p>
            <a:r>
              <a:rPr lang="tr-TR" b="1" dirty="0"/>
              <a:t>Planlı Çalışmak </a:t>
            </a:r>
          </a:p>
          <a:p>
            <a:pPr marL="0" indent="0">
              <a:buNone/>
            </a:pPr>
            <a:r>
              <a:rPr lang="tr-TR" dirty="0"/>
              <a:t>     Planlı çalışmak bizleri başarıya götürür. </a:t>
            </a:r>
          </a:p>
          <a:p>
            <a:pPr marL="0" indent="0">
              <a:buNone/>
            </a:pPr>
            <a:r>
              <a:rPr lang="tr-TR" dirty="0"/>
              <a:t>     Planlı çalışmak daha düzenli olmamızı sağlar.             </a:t>
            </a:r>
          </a:p>
          <a:p>
            <a:pPr marL="0" indent="0">
              <a:buNone/>
            </a:pPr>
            <a:r>
              <a:rPr lang="tr-TR" dirty="0"/>
              <a:t>     Planlı çalışmak zamanı verimli kullanmamızı sağlar.</a:t>
            </a:r>
          </a:p>
          <a:p>
            <a:pPr marL="0" indent="0">
              <a:buNone/>
            </a:pPr>
            <a:r>
              <a:rPr lang="tr-TR" dirty="0"/>
              <a:t>     Planlı çalışmak bütün derslerimize dengeli çalışmamızı sağlar.</a:t>
            </a:r>
          </a:p>
          <a:p>
            <a:pPr marL="0" indent="0">
              <a:buNone/>
            </a:pPr>
            <a:r>
              <a:rPr lang="tr-TR" dirty="0"/>
              <a:t>     Planlı çalışmak ertelemenin önüne geçer.</a:t>
            </a:r>
          </a:p>
          <a:p>
            <a:endParaRPr lang="tr-TR" b="1" dirty="0"/>
          </a:p>
        </p:txBody>
      </p:sp>
    </p:spTree>
    <p:extLst>
      <p:ext uri="{BB962C8B-B14F-4D97-AF65-F5344CB8AC3E}">
        <p14:creationId xmlns:p14="http://schemas.microsoft.com/office/powerpoint/2010/main" val="626573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93CF00-4334-3A74-A7DD-CA7FCC3E7CF8}"/>
              </a:ext>
            </a:extLst>
          </p:cNvPr>
          <p:cNvSpPr>
            <a:spLocks noGrp="1"/>
          </p:cNvSpPr>
          <p:nvPr>
            <p:ph idx="1"/>
          </p:nvPr>
        </p:nvSpPr>
        <p:spPr/>
        <p:txBody>
          <a:bodyPr/>
          <a:lstStyle/>
          <a:p>
            <a:r>
              <a:rPr lang="tr-TR" b="1" dirty="0"/>
              <a:t>Zamanı Verimli Kullanmak</a:t>
            </a:r>
          </a:p>
          <a:p>
            <a:pPr algn="l"/>
            <a:r>
              <a:rPr lang="tr-TR" sz="3200" b="1" dirty="0">
                <a:solidFill>
                  <a:srgbClr val="5F8468"/>
                </a:solidFill>
                <a:latin typeface="Lora-Bold"/>
              </a:rPr>
              <a:t>Ç</a:t>
            </a:r>
            <a:r>
              <a:rPr lang="tr-TR" sz="3200" b="1" i="0" u="none" strike="noStrike" baseline="0" dirty="0">
                <a:solidFill>
                  <a:srgbClr val="5F8468"/>
                </a:solidFill>
                <a:latin typeface="Lora-Bold"/>
              </a:rPr>
              <a:t>alışmayı kesin sürelerle </a:t>
            </a:r>
            <a:r>
              <a:rPr lang="tr-TR" sz="3200" b="1" dirty="0">
                <a:solidFill>
                  <a:srgbClr val="5F8468"/>
                </a:solidFill>
                <a:latin typeface="Lora-Bold"/>
              </a:rPr>
              <a:t> </a:t>
            </a:r>
            <a:r>
              <a:rPr lang="tr-TR" sz="3200" b="1" i="0" u="none" strike="noStrike" baseline="0" dirty="0">
                <a:solidFill>
                  <a:srgbClr val="5F8468"/>
                </a:solidFill>
                <a:latin typeface="Lora-Bold"/>
              </a:rPr>
              <a:t>belirleyiniz.</a:t>
            </a:r>
          </a:p>
          <a:p>
            <a:pPr algn="l"/>
            <a:r>
              <a:rPr lang="tr-TR" sz="3200" b="1" dirty="0">
                <a:solidFill>
                  <a:srgbClr val="5F8468"/>
                </a:solidFill>
                <a:latin typeface="Lora-Bold"/>
              </a:rPr>
              <a:t>Hangi saatlerde hangi derse çalışılması gerektiği önceden belirlenmesi gerekir.</a:t>
            </a:r>
          </a:p>
          <a:p>
            <a:pPr algn="l"/>
            <a:r>
              <a:rPr lang="tr-TR" sz="3200" b="1" i="0" u="none" strike="noStrike" baseline="0" dirty="0">
                <a:solidFill>
                  <a:srgbClr val="5F8468"/>
                </a:solidFill>
                <a:latin typeface="Lora-Bold"/>
              </a:rPr>
              <a:t>Ders çalışma süreleri çok uzun veya çok kısa olmaması gerekir.</a:t>
            </a:r>
          </a:p>
          <a:p>
            <a:pPr marL="0" indent="0" algn="l">
              <a:buNone/>
            </a:pPr>
            <a:endParaRPr lang="tr-TR" b="1" i="0" u="none" strike="noStrike" baseline="0" dirty="0">
              <a:solidFill>
                <a:srgbClr val="5F8468"/>
              </a:solidFill>
              <a:latin typeface="Lora-Bold"/>
            </a:endParaRPr>
          </a:p>
          <a:p>
            <a:pPr marL="0" indent="0" algn="l">
              <a:buNone/>
            </a:pPr>
            <a:endParaRPr lang="tr-TR" b="1" dirty="0"/>
          </a:p>
        </p:txBody>
      </p:sp>
    </p:spTree>
    <p:extLst>
      <p:ext uri="{BB962C8B-B14F-4D97-AF65-F5344CB8AC3E}">
        <p14:creationId xmlns:p14="http://schemas.microsoft.com/office/powerpoint/2010/main" val="229439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1FDDC8-DD3F-8A98-0FB2-A3F1427488C4}"/>
              </a:ext>
            </a:extLst>
          </p:cNvPr>
          <p:cNvSpPr>
            <a:spLocks noGrp="1"/>
          </p:cNvSpPr>
          <p:nvPr>
            <p:ph idx="1"/>
          </p:nvPr>
        </p:nvSpPr>
        <p:spPr/>
        <p:txBody>
          <a:bodyPr/>
          <a:lstStyle/>
          <a:p>
            <a:r>
              <a:rPr lang="tr-TR" b="1" dirty="0">
                <a:solidFill>
                  <a:srgbClr val="FF0000"/>
                </a:solidFill>
              </a:rPr>
              <a:t>Not Tutmak</a:t>
            </a:r>
          </a:p>
          <a:p>
            <a:r>
              <a:rPr lang="tr-TR" sz="3600" dirty="0"/>
              <a:t>Dersi dinlerken not tutmak aktif katılımı sağlayarak dersi daha iyi anlamanıza yardımcı olacaktır.</a:t>
            </a:r>
          </a:p>
          <a:p>
            <a:r>
              <a:rPr lang="tr-TR" sz="3600" dirty="0"/>
              <a:t>Not almak unutmayı en aza indirme konusunda yardımcı olacaktır.</a:t>
            </a:r>
          </a:p>
        </p:txBody>
      </p:sp>
    </p:spTree>
    <p:extLst>
      <p:ext uri="{BB962C8B-B14F-4D97-AF65-F5344CB8AC3E}">
        <p14:creationId xmlns:p14="http://schemas.microsoft.com/office/powerpoint/2010/main" val="33782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FA048F1-EA48-8B1A-EF4A-D1D116067FB8}"/>
              </a:ext>
            </a:extLst>
          </p:cNvPr>
          <p:cNvSpPr>
            <a:spLocks noGrp="1"/>
          </p:cNvSpPr>
          <p:nvPr>
            <p:ph idx="1"/>
          </p:nvPr>
        </p:nvSpPr>
        <p:spPr/>
        <p:txBody>
          <a:bodyPr>
            <a:normAutofit lnSpcReduction="10000"/>
          </a:bodyPr>
          <a:lstStyle/>
          <a:p>
            <a:pPr marL="0" indent="0">
              <a:buNone/>
            </a:pPr>
            <a:endParaRPr lang="tr-TR" dirty="0"/>
          </a:p>
          <a:p>
            <a:r>
              <a:rPr lang="tr-TR" sz="1800" b="0" i="1" u="none" strike="noStrike" baseline="0" dirty="0">
                <a:solidFill>
                  <a:srgbClr val="CB6D4C"/>
                </a:solidFill>
                <a:latin typeface="Lora-Italic"/>
              </a:rPr>
              <a:t>Çalışma Ortamını Düzenlemek</a:t>
            </a:r>
          </a:p>
          <a:p>
            <a:r>
              <a:rPr lang="tr-TR" sz="2800" b="0" i="0" u="none" strike="noStrike" baseline="0" dirty="0">
                <a:solidFill>
                  <a:srgbClr val="5F8468"/>
                </a:solidFill>
                <a:latin typeface="T3Font_0"/>
              </a:rPr>
              <a:t>Çalışma odası iyi havalandırılmış olmalı, uygun ısıda ve iyi aydınlatılmış olmalı.</a:t>
            </a:r>
          </a:p>
          <a:p>
            <a:r>
              <a:rPr lang="tr-TR" sz="2800" dirty="0">
                <a:solidFill>
                  <a:srgbClr val="5F8468"/>
                </a:solidFill>
                <a:latin typeface="T3Font_0"/>
              </a:rPr>
              <a:t>Çalışma ortamı sessiz olmalıdır.</a:t>
            </a:r>
          </a:p>
          <a:p>
            <a:r>
              <a:rPr lang="tr-TR" sz="2800" b="0" i="0" u="none" strike="noStrike" baseline="0" dirty="0">
                <a:solidFill>
                  <a:srgbClr val="5F8468"/>
                </a:solidFill>
                <a:latin typeface="T3Font_0"/>
              </a:rPr>
              <a:t>Ders mutlaka çalışma masasında çalışmalıdır.</a:t>
            </a:r>
          </a:p>
          <a:p>
            <a:r>
              <a:rPr lang="tr-TR" sz="2800" dirty="0">
                <a:solidFill>
                  <a:srgbClr val="5F8468"/>
                </a:solidFill>
                <a:latin typeface="T3Font_0"/>
              </a:rPr>
              <a:t>Dersle ilgili materyaller dışında masa da farklı bir şeyler olmamalıdır.</a:t>
            </a:r>
            <a:endParaRPr lang="tr-TR" sz="2800" b="0" i="0" u="none" strike="noStrike" baseline="0" dirty="0">
              <a:solidFill>
                <a:srgbClr val="5F8468"/>
              </a:solidFill>
              <a:latin typeface="T3Font_0"/>
            </a:endParaRPr>
          </a:p>
          <a:p>
            <a:endParaRPr lang="tr-TR" dirty="0"/>
          </a:p>
        </p:txBody>
      </p:sp>
    </p:spTree>
    <p:extLst>
      <p:ext uri="{BB962C8B-B14F-4D97-AF65-F5344CB8AC3E}">
        <p14:creationId xmlns:p14="http://schemas.microsoft.com/office/powerpoint/2010/main" val="130663565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395</TotalTime>
  <Words>337</Words>
  <Application>Microsoft Office PowerPoint</Application>
  <PresentationFormat>Geniş ekran</PresentationFormat>
  <Paragraphs>43</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Century Gothic</vt:lpstr>
      <vt:lpstr>Lato-Regular</vt:lpstr>
      <vt:lpstr>Lora-Bold</vt:lpstr>
      <vt:lpstr>Lora-Italic</vt:lpstr>
      <vt:lpstr>T3Font_0</vt:lpstr>
      <vt:lpstr>Wingdings 3</vt:lpstr>
      <vt:lpstr>Duman</vt:lpstr>
      <vt:lpstr>VERİMLİ DERS ÇALIŞMA</vt:lpstr>
      <vt:lpstr>PowerPoint Sunusu</vt:lpstr>
      <vt:lpstr>VERİMLİ DERS ÇALIŞMA TEKNİKLERİ NELERDİR?</vt:lpstr>
      <vt:lpstr>PowerPoint Sunusu</vt:lpstr>
      <vt:lpstr>Verimi Azaltıcı Etkenleri Ortadan Kaldırmak</vt:lpstr>
      <vt:lpstr>me</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VERİMLİ DERS ÇALIŞMA</dc:title>
  <dc:creator>User</dc:creator>
  <cp:lastModifiedBy>User</cp:lastModifiedBy>
  <cp:revision>5</cp:revision>
  <dcterms:created xsi:type="dcterms:W3CDTF">2024-02-14T10:57:08Z</dcterms:created>
  <dcterms:modified xsi:type="dcterms:W3CDTF">2024-02-19T09:17:48Z</dcterms:modified>
</cp:coreProperties>
</file>